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heme/themeOverride3.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65" r:id="rId3"/>
    <p:sldId id="266" r:id="rId4"/>
    <p:sldId id="267" r:id="rId5"/>
    <p:sldId id="258" r:id="rId6"/>
    <p:sldId id="261" r:id="rId7"/>
    <p:sldId id="259" r:id="rId8"/>
    <p:sldId id="264" r:id="rId9"/>
    <p:sldId id="268" r:id="rId10"/>
    <p:sldId id="260" r:id="rId11"/>
    <p:sldId id="262" r:id="rId12"/>
    <p:sldId id="263" r:id="rId13"/>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33" d="100"/>
          <a:sy n="33" d="100"/>
        </p:scale>
        <p:origin x="-2196" y="-101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F68CB9-10B9-4400-A7FB-D353167556C7}" type="datetimeFigureOut">
              <a:rPr lang="ru-RU" smtClean="0"/>
              <a:t>03.11.2016</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C354AB-2AF5-481F-865E-5C74AA433519}"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Classical_Athens" TargetMode="External"/><Relationship Id="rId13" Type="http://schemas.openxmlformats.org/officeDocument/2006/relationships/hyperlink" Target="http://en.wikipedia.org/wiki/Aristophanes" TargetMode="External"/><Relationship Id="rId18" Type="http://schemas.openxmlformats.org/officeDocument/2006/relationships/hyperlink" Target="http://en.wikipedia.org/wiki/Logic" TargetMode="External"/><Relationship Id="rId3" Type="http://schemas.openxmlformats.org/officeDocument/2006/relationships/hyperlink" Target="http://en.wikipedia.org/wiki/Help:IPA_for_English" TargetMode="External"/><Relationship Id="rId7" Type="http://schemas.openxmlformats.org/officeDocument/2006/relationships/hyperlink" Target="http://en.wikipedia.org/wiki/Classical_Greece" TargetMode="External"/><Relationship Id="rId12" Type="http://schemas.openxmlformats.org/officeDocument/2006/relationships/hyperlink" Target="http://en.wikipedia.org/wiki/Xenophon" TargetMode="External"/><Relationship Id="rId17" Type="http://schemas.openxmlformats.org/officeDocument/2006/relationships/hyperlink" Target="http://en.wikipedia.org/wiki/Epistemology" TargetMode="External"/><Relationship Id="rId2" Type="http://schemas.openxmlformats.org/officeDocument/2006/relationships/slide" Target="../slides/slide3.xml"/><Relationship Id="rId16" Type="http://schemas.openxmlformats.org/officeDocument/2006/relationships/hyperlink" Target="http://en.wikipedia.org/wiki/Pedagogy" TargetMode="External"/><Relationship Id="rId1" Type="http://schemas.openxmlformats.org/officeDocument/2006/relationships/notesMaster" Target="../notesMasters/notesMaster1.xml"/><Relationship Id="rId6" Type="http://schemas.openxmlformats.org/officeDocument/2006/relationships/hyperlink" Target="http://en.wikipedia.org/wiki/Socrates" TargetMode="External"/><Relationship Id="rId11" Type="http://schemas.openxmlformats.org/officeDocument/2006/relationships/hyperlink" Target="http://en.wikipedia.org/wiki/Plato" TargetMode="External"/><Relationship Id="rId5" Type="http://schemas.openxmlformats.org/officeDocument/2006/relationships/hyperlink" Target="http://en.wikipedia.org/wiki/Wikipedia:IPA_for_Greek" TargetMode="External"/><Relationship Id="rId15" Type="http://schemas.openxmlformats.org/officeDocument/2006/relationships/hyperlink" Target="http://en.wikipedia.org/wiki/Socratic_method" TargetMode="External"/><Relationship Id="rId10" Type="http://schemas.openxmlformats.org/officeDocument/2006/relationships/hyperlink" Target="http://en.wikipedia.org/wiki/Western_philosophy" TargetMode="External"/><Relationship Id="rId4" Type="http://schemas.openxmlformats.org/officeDocument/2006/relationships/hyperlink" Target="http://en.wikipedia.org/wiki/Greek_language" TargetMode="External"/><Relationship Id="rId9" Type="http://schemas.openxmlformats.org/officeDocument/2006/relationships/hyperlink" Target="http://en.wikipedia.org/wiki/Philosophy" TargetMode="External"/><Relationship Id="rId14" Type="http://schemas.openxmlformats.org/officeDocument/2006/relationships/hyperlink" Target="http://en.wikipedia.org/wiki/Ethic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i="0" kern="1200" dirty="0" smtClean="0">
                <a:solidFill>
                  <a:schemeClr val="tx1"/>
                </a:solidFill>
                <a:latin typeface="Times New Roman" pitchFamily="18" charset="0"/>
                <a:ea typeface="+mn-ea"/>
                <a:cs typeface="+mn-cs"/>
              </a:rPr>
              <a:t>Socrates</a:t>
            </a:r>
            <a:r>
              <a:rPr lang="en-US" sz="1200" b="0" i="0" kern="1200" dirty="0" smtClean="0">
                <a:solidFill>
                  <a:schemeClr val="tx1"/>
                </a:solidFill>
                <a:latin typeface="Times New Roman" pitchFamily="18" charset="0"/>
                <a:ea typeface="+mn-ea"/>
                <a:cs typeface="+mn-cs"/>
              </a:rPr>
              <a:t> ( </a:t>
            </a:r>
            <a:r>
              <a:rPr lang="en-US" sz="1200" b="0" i="0" kern="1200" dirty="0" smtClean="0">
                <a:solidFill>
                  <a:schemeClr val="tx1"/>
                </a:solidFill>
                <a:latin typeface="Times New Roman" pitchFamily="18" charset="0"/>
                <a:ea typeface="+mn-ea"/>
                <a:cs typeface="+mn-cs"/>
                <a:hlinkClick r:id="rId3" tooltip="Help:IPA for English"/>
              </a:rPr>
              <a:t>/ˈ</a:t>
            </a:r>
            <a:r>
              <a:rPr lang="en-US" sz="1200" b="0" i="0" kern="1200" dirty="0" err="1" smtClean="0">
                <a:solidFill>
                  <a:schemeClr val="tx1"/>
                </a:solidFill>
                <a:latin typeface="Times New Roman" pitchFamily="18" charset="0"/>
                <a:ea typeface="+mn-ea"/>
                <a:cs typeface="+mn-cs"/>
                <a:hlinkClick r:id="rId3" tooltip="Help:IPA for English"/>
              </a:rPr>
              <a:t>sɒkrətiːz</a:t>
            </a:r>
            <a:r>
              <a:rPr lang="en-US" sz="1200" b="0" i="0" kern="1200" dirty="0" smtClean="0">
                <a:solidFill>
                  <a:schemeClr val="tx1"/>
                </a:solidFill>
                <a:latin typeface="Times New Roman" pitchFamily="18" charset="0"/>
                <a:ea typeface="+mn-ea"/>
                <a:cs typeface="+mn-cs"/>
                <a:hlinkClick r:id="rId3" tooltip="Help:IPA for English"/>
              </a:rPr>
              <a:t>/</a:t>
            </a:r>
            <a:r>
              <a:rPr lang="en-US" sz="1200" b="0" i="0" kern="1200" dirty="0" smtClean="0">
                <a:solidFill>
                  <a:schemeClr val="tx1"/>
                </a:solidFill>
                <a:latin typeface="Times New Roman" pitchFamily="18" charset="0"/>
                <a:ea typeface="+mn-ea"/>
                <a:cs typeface="+mn-cs"/>
              </a:rPr>
              <a:t>; </a:t>
            </a:r>
            <a:r>
              <a:rPr lang="en-US" sz="1200" b="0" i="0" kern="1200" dirty="0" smtClean="0">
                <a:solidFill>
                  <a:schemeClr val="tx1"/>
                </a:solidFill>
                <a:latin typeface="Times New Roman" pitchFamily="18" charset="0"/>
                <a:ea typeface="+mn-ea"/>
                <a:cs typeface="+mn-cs"/>
                <a:hlinkClick r:id="rId4" tooltip="Greek language"/>
              </a:rPr>
              <a:t>Greek</a:t>
            </a:r>
            <a:r>
              <a:rPr lang="en-US" sz="1200" b="0" i="0" kern="1200" dirty="0" smtClean="0">
                <a:solidFill>
                  <a:schemeClr val="tx1"/>
                </a:solidFill>
                <a:latin typeface="Times New Roman" pitchFamily="18" charset="0"/>
                <a:ea typeface="+mn-ea"/>
                <a:cs typeface="+mn-cs"/>
              </a:rPr>
              <a:t>: </a:t>
            </a:r>
            <a:r>
              <a:rPr lang="en-US" sz="1200" b="0" i="0" kern="1200" dirty="0" err="1" smtClean="0">
                <a:solidFill>
                  <a:schemeClr val="tx1"/>
                </a:solidFill>
                <a:latin typeface="Times New Roman" pitchFamily="18" charset="0"/>
                <a:ea typeface="+mn-ea"/>
                <a:cs typeface="+mn-cs"/>
              </a:rPr>
              <a:t>Σωκράτης</a:t>
            </a:r>
            <a:r>
              <a:rPr lang="en-US" sz="1200" b="0" i="0" kern="1200" dirty="0" smtClean="0">
                <a:solidFill>
                  <a:schemeClr val="tx1"/>
                </a:solidFill>
                <a:latin typeface="Times New Roman" pitchFamily="18" charset="0"/>
                <a:ea typeface="+mn-ea"/>
                <a:cs typeface="+mn-cs"/>
              </a:rPr>
              <a:t>, Ancient Greek pronunciation: </a:t>
            </a:r>
            <a:r>
              <a:rPr lang="en-US" sz="1200" b="0" i="0" kern="1200" dirty="0" smtClean="0">
                <a:solidFill>
                  <a:schemeClr val="tx1"/>
                </a:solidFill>
                <a:latin typeface="Times New Roman" pitchFamily="18" charset="0"/>
                <a:ea typeface="+mn-ea"/>
                <a:cs typeface="+mn-cs"/>
                <a:hlinkClick r:id="rId5" tooltip="Wikipedia:IPA for Greek"/>
              </a:rPr>
              <a:t>[</a:t>
            </a:r>
            <a:r>
              <a:rPr lang="en-US" sz="1200" b="0" i="0" kern="1200" dirty="0" err="1" smtClean="0">
                <a:solidFill>
                  <a:schemeClr val="tx1"/>
                </a:solidFill>
                <a:latin typeface="Times New Roman" pitchFamily="18" charset="0"/>
                <a:ea typeface="+mn-ea"/>
                <a:cs typeface="+mn-cs"/>
                <a:hlinkClick r:id="rId5" tooltip="Wikipedia:IPA for Greek"/>
              </a:rPr>
              <a:t>sɔːkrátɛːs</a:t>
            </a:r>
            <a:r>
              <a:rPr lang="en-US" sz="1200" b="0" i="0" kern="1200" dirty="0" smtClean="0">
                <a:solidFill>
                  <a:schemeClr val="tx1"/>
                </a:solidFill>
                <a:latin typeface="Times New Roman" pitchFamily="18" charset="0"/>
                <a:ea typeface="+mn-ea"/>
                <a:cs typeface="+mn-cs"/>
                <a:hlinkClick r:id="rId5" tooltip="Wikipedia:IPA for Greek"/>
              </a:rPr>
              <a:t>]</a:t>
            </a:r>
            <a:r>
              <a:rPr lang="en-US" sz="1200" b="0" i="0" kern="1200" dirty="0" smtClean="0">
                <a:solidFill>
                  <a:schemeClr val="tx1"/>
                </a:solidFill>
                <a:latin typeface="Times New Roman" pitchFamily="18" charset="0"/>
                <a:ea typeface="+mn-ea"/>
                <a:cs typeface="+mn-cs"/>
              </a:rPr>
              <a:t>, </a:t>
            </a:r>
            <a:r>
              <a:rPr lang="en-US" sz="1200" b="0" i="1" kern="1200" dirty="0" err="1" smtClean="0">
                <a:solidFill>
                  <a:schemeClr val="tx1"/>
                </a:solidFill>
                <a:latin typeface="Times New Roman" pitchFamily="18" charset="0"/>
                <a:ea typeface="+mn-ea"/>
                <a:cs typeface="+mn-cs"/>
              </a:rPr>
              <a:t>Sōkrátēs</a:t>
            </a:r>
            <a:r>
              <a:rPr lang="en-US" sz="1200" b="0" i="0" kern="1200" dirty="0" smtClean="0">
                <a:solidFill>
                  <a:schemeClr val="tx1"/>
                </a:solidFill>
                <a:latin typeface="Times New Roman" pitchFamily="18" charset="0"/>
                <a:ea typeface="+mn-ea"/>
                <a:cs typeface="+mn-cs"/>
              </a:rPr>
              <a:t>; c. 469 BC – 399 BC)</a:t>
            </a:r>
            <a:r>
              <a:rPr lang="en-US" sz="1200" b="0" i="0" kern="1200" baseline="30000" dirty="0" smtClean="0">
                <a:solidFill>
                  <a:schemeClr val="tx1"/>
                </a:solidFill>
                <a:latin typeface="Times New Roman" pitchFamily="18" charset="0"/>
                <a:ea typeface="+mn-ea"/>
                <a:cs typeface="+mn-cs"/>
                <a:hlinkClick r:id="rId6"/>
              </a:rPr>
              <a:t>[1]</a:t>
            </a:r>
            <a:r>
              <a:rPr lang="en-US" sz="1200" b="0" i="0" kern="1200" dirty="0" smtClean="0">
                <a:solidFill>
                  <a:schemeClr val="tx1"/>
                </a:solidFill>
                <a:latin typeface="Times New Roman" pitchFamily="18" charset="0"/>
                <a:ea typeface="+mn-ea"/>
                <a:cs typeface="+mn-cs"/>
              </a:rPr>
              <a:t> was a </a:t>
            </a:r>
            <a:r>
              <a:rPr lang="en-US" sz="1200" b="0" i="0" kern="1200" dirty="0" smtClean="0">
                <a:solidFill>
                  <a:schemeClr val="tx1"/>
                </a:solidFill>
                <a:latin typeface="Times New Roman" pitchFamily="18" charset="0"/>
                <a:ea typeface="+mn-ea"/>
                <a:cs typeface="+mn-cs"/>
                <a:hlinkClick r:id="rId7" tooltip="Classical Greece"/>
              </a:rPr>
              <a:t>classical Greek</a:t>
            </a:r>
            <a:r>
              <a:rPr lang="en-US" sz="1200" b="0" i="0" kern="1200" dirty="0" smtClean="0">
                <a:solidFill>
                  <a:schemeClr val="tx1"/>
                </a:solidFill>
                <a:latin typeface="Times New Roman" pitchFamily="18" charset="0"/>
                <a:ea typeface="+mn-ea"/>
                <a:cs typeface="+mn-cs"/>
              </a:rPr>
              <a:t> </a:t>
            </a:r>
            <a:r>
              <a:rPr lang="en-US" sz="1200" b="0" i="0" kern="1200" dirty="0" smtClean="0">
                <a:solidFill>
                  <a:schemeClr val="tx1"/>
                </a:solidFill>
                <a:latin typeface="Times New Roman" pitchFamily="18" charset="0"/>
                <a:ea typeface="+mn-ea"/>
                <a:cs typeface="+mn-cs"/>
                <a:hlinkClick r:id="rId8" tooltip="Classical Athens"/>
              </a:rPr>
              <a:t>Athenian</a:t>
            </a:r>
            <a:r>
              <a:rPr lang="en-US" sz="1200" b="0" i="0" kern="1200" dirty="0" smtClean="0">
                <a:solidFill>
                  <a:schemeClr val="tx1"/>
                </a:solidFill>
                <a:latin typeface="Times New Roman" pitchFamily="18" charset="0"/>
                <a:ea typeface="+mn-ea"/>
                <a:cs typeface="+mn-cs"/>
              </a:rPr>
              <a:t> </a:t>
            </a:r>
            <a:r>
              <a:rPr lang="en-US" sz="1200" b="0" i="0" kern="1200" dirty="0" smtClean="0">
                <a:solidFill>
                  <a:schemeClr val="tx1"/>
                </a:solidFill>
                <a:latin typeface="Times New Roman" pitchFamily="18" charset="0"/>
                <a:ea typeface="+mn-ea"/>
                <a:cs typeface="+mn-cs"/>
                <a:hlinkClick r:id="rId9" tooltip="Philosophy"/>
              </a:rPr>
              <a:t>philosopher</a:t>
            </a:r>
            <a:r>
              <a:rPr lang="en-US" sz="1200" b="0" i="0" kern="1200" dirty="0" smtClean="0">
                <a:solidFill>
                  <a:schemeClr val="tx1"/>
                </a:solidFill>
                <a:latin typeface="Times New Roman" pitchFamily="18" charset="0"/>
                <a:ea typeface="+mn-ea"/>
                <a:cs typeface="+mn-cs"/>
              </a:rPr>
              <a:t>. Credited as one of the founders of </a:t>
            </a:r>
            <a:r>
              <a:rPr lang="en-US" sz="1200" b="0" i="0" kern="1200" dirty="0" smtClean="0">
                <a:solidFill>
                  <a:schemeClr val="tx1"/>
                </a:solidFill>
                <a:latin typeface="Times New Roman" pitchFamily="18" charset="0"/>
                <a:ea typeface="+mn-ea"/>
                <a:cs typeface="+mn-cs"/>
                <a:hlinkClick r:id="rId10" tooltip="Western philosophy"/>
              </a:rPr>
              <a:t>Western philosophy</a:t>
            </a:r>
            <a:r>
              <a:rPr lang="en-US" sz="1200" b="0" i="0" kern="1200" dirty="0" smtClean="0">
                <a:solidFill>
                  <a:schemeClr val="tx1"/>
                </a:solidFill>
                <a:latin typeface="Times New Roman" pitchFamily="18" charset="0"/>
                <a:ea typeface="+mn-ea"/>
                <a:cs typeface="+mn-cs"/>
              </a:rPr>
              <a:t>, he is an enigmatic figure known chiefly through the accounts of later classical writers, especially the writings of his students </a:t>
            </a:r>
            <a:r>
              <a:rPr lang="en-US" sz="1200" b="0" i="0" kern="1200" dirty="0" smtClean="0">
                <a:solidFill>
                  <a:schemeClr val="tx1"/>
                </a:solidFill>
                <a:latin typeface="Times New Roman" pitchFamily="18" charset="0"/>
                <a:ea typeface="+mn-ea"/>
                <a:cs typeface="+mn-cs"/>
                <a:hlinkClick r:id="rId11" tooltip="Plato"/>
              </a:rPr>
              <a:t>Plato</a:t>
            </a:r>
            <a:r>
              <a:rPr lang="en-US" sz="1200" b="0" i="0" kern="1200" dirty="0" smtClean="0">
                <a:solidFill>
                  <a:schemeClr val="tx1"/>
                </a:solidFill>
                <a:latin typeface="Times New Roman" pitchFamily="18" charset="0"/>
                <a:ea typeface="+mn-ea"/>
                <a:cs typeface="+mn-cs"/>
              </a:rPr>
              <a:t> and </a:t>
            </a:r>
            <a:r>
              <a:rPr lang="en-US" sz="1200" b="0" i="0" kern="1200" dirty="0" smtClean="0">
                <a:solidFill>
                  <a:schemeClr val="tx1"/>
                </a:solidFill>
                <a:latin typeface="Times New Roman" pitchFamily="18" charset="0"/>
                <a:ea typeface="+mn-ea"/>
                <a:cs typeface="+mn-cs"/>
                <a:hlinkClick r:id="rId12" tooltip="Xenophon"/>
              </a:rPr>
              <a:t>Xenophon</a:t>
            </a:r>
            <a:r>
              <a:rPr lang="en-US" sz="1200" b="0" i="0" kern="1200" dirty="0" smtClean="0">
                <a:solidFill>
                  <a:schemeClr val="tx1"/>
                </a:solidFill>
                <a:latin typeface="Times New Roman" pitchFamily="18" charset="0"/>
                <a:ea typeface="+mn-ea"/>
                <a:cs typeface="+mn-cs"/>
              </a:rPr>
              <a:t>, and the plays of his </a:t>
            </a:r>
            <a:r>
              <a:rPr lang="en-US" sz="1200" b="0" i="0" kern="1200" dirty="0" err="1" smtClean="0">
                <a:solidFill>
                  <a:schemeClr val="tx1"/>
                </a:solidFill>
                <a:latin typeface="Times New Roman" pitchFamily="18" charset="0"/>
                <a:ea typeface="+mn-ea"/>
                <a:cs typeface="+mn-cs"/>
              </a:rPr>
              <a:t>contemporary</a:t>
            </a:r>
            <a:r>
              <a:rPr lang="en-US" sz="1200" b="0" i="0" kern="1200" dirty="0" err="1" smtClean="0">
                <a:solidFill>
                  <a:schemeClr val="tx1"/>
                </a:solidFill>
                <a:latin typeface="Times New Roman" pitchFamily="18" charset="0"/>
                <a:ea typeface="+mn-ea"/>
                <a:cs typeface="+mn-cs"/>
                <a:hlinkClick r:id="rId13" tooltip="Aristophanes"/>
              </a:rPr>
              <a:t>Aristophanes</a:t>
            </a:r>
            <a:r>
              <a:rPr lang="en-US" sz="1200" b="0" i="0" kern="1200" dirty="0" smtClean="0">
                <a:solidFill>
                  <a:schemeClr val="tx1"/>
                </a:solidFill>
                <a:latin typeface="Times New Roman" pitchFamily="18" charset="0"/>
                <a:ea typeface="+mn-ea"/>
                <a:cs typeface="+mn-cs"/>
              </a:rPr>
              <a:t>. Many would claim that Plato's dialogues are the most comprehensive accounts of Socrates to survive from antiquity.</a:t>
            </a:r>
            <a:r>
              <a:rPr lang="en-US" sz="1200" b="0" i="0" kern="1200" baseline="30000" dirty="0" smtClean="0">
                <a:solidFill>
                  <a:schemeClr val="tx1"/>
                </a:solidFill>
                <a:latin typeface="Times New Roman" pitchFamily="18" charset="0"/>
                <a:ea typeface="+mn-ea"/>
                <a:cs typeface="+mn-cs"/>
                <a:hlinkClick r:id="rId6"/>
              </a:rPr>
              <a:t>[2]</a:t>
            </a:r>
            <a:endParaRPr lang="en-US" sz="1200" b="0" i="0" kern="1200" dirty="0" smtClean="0">
              <a:solidFill>
                <a:schemeClr val="tx1"/>
              </a:solidFill>
              <a:latin typeface="Times New Roman" pitchFamily="18" charset="0"/>
              <a:ea typeface="+mn-ea"/>
              <a:cs typeface="+mn-cs"/>
            </a:endParaRPr>
          </a:p>
          <a:p>
            <a:r>
              <a:rPr lang="en-US" sz="1200" b="0" i="0" kern="1200" dirty="0" smtClean="0">
                <a:solidFill>
                  <a:schemeClr val="tx1"/>
                </a:solidFill>
                <a:latin typeface="Times New Roman" pitchFamily="18" charset="0"/>
                <a:ea typeface="+mn-ea"/>
                <a:cs typeface="+mn-cs"/>
              </a:rPr>
              <a:t>Through his portrayal in Plato's dialogues, Socrates has become renowned for his contribution to the field of </a:t>
            </a:r>
            <a:r>
              <a:rPr lang="en-US" sz="1200" b="0" i="0" kern="1200" dirty="0" smtClean="0">
                <a:solidFill>
                  <a:schemeClr val="tx1"/>
                </a:solidFill>
                <a:latin typeface="Times New Roman" pitchFamily="18" charset="0"/>
                <a:ea typeface="+mn-ea"/>
                <a:cs typeface="+mn-cs"/>
                <a:hlinkClick r:id="rId14" tooltip="Ethics"/>
              </a:rPr>
              <a:t>ethics</a:t>
            </a:r>
            <a:r>
              <a:rPr lang="en-US" sz="1200" b="0" i="0" kern="1200" dirty="0" smtClean="0">
                <a:solidFill>
                  <a:schemeClr val="tx1"/>
                </a:solidFill>
                <a:latin typeface="Times New Roman" pitchFamily="18" charset="0"/>
                <a:ea typeface="+mn-ea"/>
                <a:cs typeface="+mn-cs"/>
              </a:rPr>
              <a:t>, and it is this Platonic Socrates who also lends his name to the concepts of Socratic irony and the </a:t>
            </a:r>
            <a:r>
              <a:rPr lang="en-US" sz="1200" b="0" i="0" kern="1200" dirty="0" smtClean="0">
                <a:solidFill>
                  <a:schemeClr val="tx1"/>
                </a:solidFill>
                <a:latin typeface="Times New Roman" pitchFamily="18" charset="0"/>
                <a:ea typeface="+mn-ea"/>
                <a:cs typeface="+mn-cs"/>
                <a:hlinkClick r:id="rId15" tooltip="Socratic method"/>
              </a:rPr>
              <a:t>Socratic method</a:t>
            </a:r>
            <a:r>
              <a:rPr lang="en-US" sz="1200" b="0" i="0" kern="1200" dirty="0" smtClean="0">
                <a:solidFill>
                  <a:schemeClr val="tx1"/>
                </a:solidFill>
                <a:latin typeface="Times New Roman" pitchFamily="18" charset="0"/>
                <a:ea typeface="+mn-ea"/>
                <a:cs typeface="+mn-cs"/>
              </a:rPr>
              <a:t>, or </a:t>
            </a:r>
            <a:r>
              <a:rPr lang="en-US" sz="1200" b="0" i="1" kern="1200" dirty="0" smtClean="0">
                <a:solidFill>
                  <a:schemeClr val="tx1"/>
                </a:solidFill>
                <a:latin typeface="Times New Roman" pitchFamily="18" charset="0"/>
                <a:ea typeface="+mn-ea"/>
                <a:cs typeface="+mn-cs"/>
              </a:rPr>
              <a:t>elenchus</a:t>
            </a:r>
            <a:r>
              <a:rPr lang="en-US" sz="1200" b="0" i="0" kern="1200" dirty="0" smtClean="0">
                <a:solidFill>
                  <a:schemeClr val="tx1"/>
                </a:solidFill>
                <a:latin typeface="Times New Roman" pitchFamily="18" charset="0"/>
                <a:ea typeface="+mn-ea"/>
                <a:cs typeface="+mn-cs"/>
              </a:rPr>
              <a:t>. The latter remains a commonly used tool in a wide range of discussions, and is a type of </a:t>
            </a:r>
            <a:r>
              <a:rPr lang="en-US" sz="1200" b="0" i="0" kern="1200" dirty="0" smtClean="0">
                <a:solidFill>
                  <a:schemeClr val="tx1"/>
                </a:solidFill>
                <a:latin typeface="Times New Roman" pitchFamily="18" charset="0"/>
                <a:ea typeface="+mn-ea"/>
                <a:cs typeface="+mn-cs"/>
                <a:hlinkClick r:id="rId16" tooltip="Pedagogy"/>
              </a:rPr>
              <a:t>pedagogy</a:t>
            </a:r>
            <a:r>
              <a:rPr lang="en-US" sz="1200" b="0" i="0" kern="1200" dirty="0" smtClean="0">
                <a:solidFill>
                  <a:schemeClr val="tx1"/>
                </a:solidFill>
                <a:latin typeface="Times New Roman" pitchFamily="18" charset="0"/>
                <a:ea typeface="+mn-ea"/>
                <a:cs typeface="+mn-cs"/>
              </a:rPr>
              <a:t> in which a series of questions are asked not only to draw individual answers, but also to encourage fundamental insight into the issue at hand. It is Plato's Socrates that also made important and lasting contributions to the fields of </a:t>
            </a:r>
            <a:r>
              <a:rPr lang="en-US" sz="1200" b="0" i="0" kern="1200" dirty="0" smtClean="0">
                <a:solidFill>
                  <a:schemeClr val="tx1"/>
                </a:solidFill>
                <a:latin typeface="Times New Roman" pitchFamily="18" charset="0"/>
                <a:ea typeface="+mn-ea"/>
                <a:cs typeface="+mn-cs"/>
                <a:hlinkClick r:id="rId17" tooltip="Epistemology"/>
              </a:rPr>
              <a:t>epistemology</a:t>
            </a:r>
            <a:r>
              <a:rPr lang="en-US" sz="1200" b="0" i="0" kern="1200" dirty="0" smtClean="0">
                <a:solidFill>
                  <a:schemeClr val="tx1"/>
                </a:solidFill>
                <a:latin typeface="Times New Roman" pitchFamily="18" charset="0"/>
                <a:ea typeface="+mn-ea"/>
                <a:cs typeface="+mn-cs"/>
              </a:rPr>
              <a:t> and </a:t>
            </a:r>
            <a:r>
              <a:rPr lang="en-US" sz="1200" b="0" i="0" kern="1200" dirty="0" smtClean="0">
                <a:solidFill>
                  <a:schemeClr val="tx1"/>
                </a:solidFill>
                <a:latin typeface="Times New Roman" pitchFamily="18" charset="0"/>
                <a:ea typeface="+mn-ea"/>
                <a:cs typeface="+mn-cs"/>
                <a:hlinkClick r:id="rId18" tooltip="Logic"/>
              </a:rPr>
              <a:t>logic</a:t>
            </a:r>
            <a:r>
              <a:rPr lang="en-US" sz="1200" b="0" i="0" kern="1200" dirty="0" smtClean="0">
                <a:solidFill>
                  <a:schemeClr val="tx1"/>
                </a:solidFill>
                <a:latin typeface="Times New Roman" pitchFamily="18" charset="0"/>
                <a:ea typeface="+mn-ea"/>
                <a:cs typeface="+mn-cs"/>
              </a:rPr>
              <a:t>, and the influence of his ideas and approach remains strong in providing a foundation for much western philosophy that followed.</a:t>
            </a:r>
          </a:p>
          <a:p>
            <a:endParaRPr lang="ru-RU" dirty="0"/>
          </a:p>
        </p:txBody>
      </p:sp>
      <p:sp>
        <p:nvSpPr>
          <p:cNvPr id="4" name="Номер слайда 3"/>
          <p:cNvSpPr>
            <a:spLocks noGrp="1"/>
          </p:cNvSpPr>
          <p:nvPr>
            <p:ph type="sldNum" sz="quarter" idx="10"/>
          </p:nvPr>
        </p:nvSpPr>
        <p:spPr/>
        <p:txBody>
          <a:bodyPr/>
          <a:lstStyle/>
          <a:p>
            <a:pPr>
              <a:defRPr/>
            </a:pPr>
            <a:fld id="{FE774A48-A0CD-4D20-BD98-7CDBA10C9846}" type="slidenum">
              <a:rPr lang="en-US" smtClean="0"/>
              <a:pPr>
                <a:defRPr/>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1"/>
            <a:ext cx="6019800" cy="3290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03.11.2016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10000"/>
            <a:lum/>
          </a:blip>
          <a:srcRect/>
          <a:stretch>
            <a:fillRect t="-16000" b="-1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3C5867B-4106-4546-A623-60E4BF3B0F1F}" type="datetimeFigureOut">
              <a:rPr lang="ru-RU" smtClean="0"/>
              <a:pPr/>
              <a:t>03.11.2016</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5B04005-C571-4494-B40E-F561BFB953C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youtu.be/AuUvqKBRK5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1055;&#1056;&#1045;&#1047;&#1045;&#1053;&#1058;&#1040;&#1062;&#1048;&#1071;%20&#1064;&#1082;&#1086;&#1083;&#1099;%20&#1052;&#1086;&#1088;&#1086;&#1079;&#1082;&#1086;.ppt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4" name="Рисунок 3" descr="9Q5A7168.JPG"/>
          <p:cNvPicPr>
            <a:picLocks noChangeAspect="1"/>
          </p:cNvPicPr>
          <p:nvPr/>
        </p:nvPicPr>
        <p:blipFill>
          <a:blip r:embed="rId3" cstate="print"/>
          <a:stretch>
            <a:fillRect/>
          </a:stretch>
        </p:blipFill>
        <p:spPr>
          <a:xfrm>
            <a:off x="1428782" y="0"/>
            <a:ext cx="7715250" cy="5143500"/>
          </a:xfrm>
          <a:prstGeom prst="rect">
            <a:avLst/>
          </a:prstGeom>
          <a:effectLst>
            <a:softEdge rad="317500"/>
          </a:effectLst>
        </p:spPr>
      </p:pic>
      <p:pic>
        <p:nvPicPr>
          <p:cNvPr id="6" name="Рисунок 5" descr="B49X8635.JPG"/>
          <p:cNvPicPr>
            <a:picLocks noChangeAspect="1"/>
          </p:cNvPicPr>
          <p:nvPr/>
        </p:nvPicPr>
        <p:blipFill>
          <a:blip r:embed="rId4" cstate="print"/>
          <a:stretch>
            <a:fillRect/>
          </a:stretch>
        </p:blipFill>
        <p:spPr>
          <a:xfrm>
            <a:off x="4472742" y="2029658"/>
            <a:ext cx="4671258" cy="3113842"/>
          </a:xfrm>
          <a:prstGeom prst="rect">
            <a:avLst/>
          </a:prstGeom>
          <a:effectLst>
            <a:softEdge rad="635000"/>
          </a:effectLst>
        </p:spPr>
      </p:pic>
      <p:sp>
        <p:nvSpPr>
          <p:cNvPr id="9" name="Прямоугольник 8"/>
          <p:cNvSpPr/>
          <p:nvPr/>
        </p:nvSpPr>
        <p:spPr>
          <a:xfrm>
            <a:off x="8643966" y="71420"/>
            <a:ext cx="428628" cy="707886"/>
          </a:xfrm>
          <a:prstGeom prst="rect">
            <a:avLst/>
          </a:prstGeom>
          <a:noFill/>
        </p:spPr>
        <p:txBody>
          <a:bodyPr wrap="square" lIns="91440" tIns="45720" rIns="91440" bIns="45720">
            <a:spAutoFit/>
          </a:bodyPr>
          <a:lstStyle/>
          <a:p>
            <a:pPr algn="ctr"/>
            <a:r>
              <a:rPr lang="ru-RU" sz="4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ru-RU"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1" name="Рисунок 10" descr="B49X8852.JPG"/>
          <p:cNvPicPr>
            <a:picLocks noChangeAspect="1"/>
          </p:cNvPicPr>
          <p:nvPr/>
        </p:nvPicPr>
        <p:blipFill>
          <a:blip r:embed="rId5" cstate="print"/>
          <a:stretch>
            <a:fillRect/>
          </a:stretch>
        </p:blipFill>
        <p:spPr>
          <a:xfrm>
            <a:off x="0" y="0"/>
            <a:ext cx="3429000" cy="5143500"/>
          </a:xfrm>
          <a:prstGeom prst="rect">
            <a:avLst/>
          </a:prstGeom>
          <a:effectLst>
            <a:softEdge rad="635000"/>
          </a:effectLst>
        </p:spPr>
      </p:pic>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Изменяя мир к лучшему</a:t>
            </a:r>
            <a:b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br>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ЧЕРЕЗ ВОСПИТАНИЕ ХАРАКТЕРА</a:t>
            </a:r>
            <a:endParaRPr lang="ru-RU"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endParaRPr>
          </a:p>
        </p:txBody>
      </p:sp>
      <p:pic>
        <p:nvPicPr>
          <p:cNvPr id="7" name="Рисунок 6" descr="B49X8811.JPG"/>
          <p:cNvPicPr>
            <a:picLocks noChangeAspect="1"/>
          </p:cNvPicPr>
          <p:nvPr/>
        </p:nvPicPr>
        <p:blipFill>
          <a:blip r:embed="rId2" cstate="print"/>
          <a:stretch>
            <a:fillRect/>
          </a:stretch>
        </p:blipFill>
        <p:spPr>
          <a:xfrm>
            <a:off x="2428860" y="1428744"/>
            <a:ext cx="4671258" cy="3113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14282" y="1285866"/>
            <a:ext cx="8929718" cy="3177779"/>
          </a:xfrm>
          <a:noFill/>
        </p:spPr>
        <p:txBody>
          <a:bodyPr lIns="92075" tIns="46038" rIns="92075" bIns="46038">
            <a:normAutofit fontScale="90000"/>
          </a:bodyPr>
          <a:lstStyle/>
          <a:p>
            <a:pPr algn="l"/>
            <a:r>
              <a:rPr lang="ru-RU" sz="2800" dirty="0" smtClean="0">
                <a:solidFill>
                  <a:schemeClr val="bg1">
                    <a:lumMod val="65000"/>
                    <a:lumOff val="35000"/>
                  </a:schemeClr>
                </a:solidFill>
                <a:effectLst/>
                <a:latin typeface="Calibri" pitchFamily="34" charset="0"/>
                <a:ea typeface="+mn-ea"/>
                <a:cs typeface="+mn-cs"/>
              </a:rPr>
              <a:t>Во-первых, того, кто умеет </a:t>
            </a:r>
            <a:r>
              <a:rPr lang="ru-RU" sz="2800" b="1" dirty="0" smtClean="0">
                <a:solidFill>
                  <a:schemeClr val="bg1">
                    <a:lumMod val="65000"/>
                    <a:lumOff val="35000"/>
                  </a:schemeClr>
                </a:solidFill>
                <a:effectLst/>
                <a:latin typeface="Calibri" pitchFamily="34" charset="0"/>
                <a:ea typeface="+mn-ea"/>
                <a:cs typeface="+mn-cs"/>
              </a:rPr>
              <a:t>найти выход в любых ситуациях</a:t>
            </a:r>
            <a:r>
              <a:rPr lang="ru-RU" sz="2800" dirty="0" smtClean="0">
                <a:solidFill>
                  <a:schemeClr val="bg1">
                    <a:lumMod val="65000"/>
                    <a:lumOff val="35000"/>
                  </a:schemeClr>
                </a:solidFill>
                <a:effectLst/>
                <a:latin typeface="Calibri" pitchFamily="34" charset="0"/>
                <a:ea typeface="+mn-ea"/>
                <a:cs typeface="+mn-cs"/>
              </a:rPr>
              <a:t>, с которыми сталкивается каждый день. Во-вторых, того, кто </a:t>
            </a:r>
            <a:r>
              <a:rPr lang="ru-RU" sz="2800" b="1" dirty="0" smtClean="0">
                <a:solidFill>
                  <a:schemeClr val="bg1">
                    <a:lumMod val="65000"/>
                    <a:lumOff val="35000"/>
                  </a:schemeClr>
                </a:solidFill>
                <a:effectLst/>
                <a:latin typeface="Calibri" pitchFamily="34" charset="0"/>
                <a:ea typeface="+mn-ea"/>
                <a:cs typeface="+mn-cs"/>
              </a:rPr>
              <a:t>проявляет добропорядочность и уважение</a:t>
            </a:r>
            <a:r>
              <a:rPr lang="ru-RU" sz="2800" dirty="0" smtClean="0">
                <a:solidFill>
                  <a:schemeClr val="bg1">
                    <a:lumMod val="65000"/>
                    <a:lumOff val="35000"/>
                  </a:schemeClr>
                </a:solidFill>
                <a:effectLst/>
                <a:latin typeface="Calibri" pitchFamily="34" charset="0"/>
                <a:ea typeface="+mn-ea"/>
                <a:cs typeface="+mn-cs"/>
              </a:rPr>
              <a:t> в отношениях со всеми людьми, того, кто легко и </a:t>
            </a:r>
            <a:r>
              <a:rPr lang="ru-RU" sz="2800" b="1" dirty="0" smtClean="0">
                <a:solidFill>
                  <a:schemeClr val="bg1">
                    <a:lumMod val="65000"/>
                    <a:lumOff val="35000"/>
                  </a:schemeClr>
                </a:solidFill>
                <a:effectLst/>
                <a:latin typeface="Calibri" pitchFamily="34" charset="0"/>
                <a:ea typeface="+mn-ea"/>
                <a:cs typeface="+mn-cs"/>
              </a:rPr>
              <a:t>дружелюбно принимает в других то, что ему неприятно</a:t>
            </a:r>
            <a:r>
              <a:rPr lang="ru-RU" sz="2800" dirty="0" smtClean="0">
                <a:solidFill>
                  <a:schemeClr val="bg1">
                    <a:lumMod val="65000"/>
                    <a:lumOff val="35000"/>
                  </a:schemeClr>
                </a:solidFill>
                <a:effectLst/>
                <a:latin typeface="Calibri" pitchFamily="34" charset="0"/>
                <a:ea typeface="+mn-ea"/>
                <a:cs typeface="+mn-cs"/>
              </a:rPr>
              <a:t>, и относится с понимание к ближнему, насколько это в человеческих силах… Того, кто </a:t>
            </a:r>
            <a:r>
              <a:rPr lang="ru-RU" sz="2800" b="1" dirty="0" smtClean="0">
                <a:solidFill>
                  <a:schemeClr val="bg1">
                    <a:lumMod val="65000"/>
                    <a:lumOff val="35000"/>
                  </a:schemeClr>
                </a:solidFill>
                <a:effectLst/>
                <a:latin typeface="Calibri" pitchFamily="34" charset="0"/>
                <a:ea typeface="+mn-ea"/>
                <a:cs typeface="+mn-cs"/>
              </a:rPr>
              <a:t>всегда контролирует свои желания</a:t>
            </a:r>
            <a:r>
              <a:rPr lang="ru-RU" sz="2800" dirty="0" smtClean="0">
                <a:solidFill>
                  <a:schemeClr val="bg1">
                    <a:lumMod val="65000"/>
                    <a:lumOff val="35000"/>
                  </a:schemeClr>
                </a:solidFill>
                <a:effectLst/>
                <a:latin typeface="Calibri" pitchFamily="34" charset="0"/>
                <a:ea typeface="+mn-ea"/>
                <a:cs typeface="+mn-cs"/>
              </a:rPr>
              <a:t> и не становится рабом своего неблагоразумия… Того, кто </a:t>
            </a:r>
            <a:r>
              <a:rPr lang="ru-RU" sz="2800" b="1" dirty="0" smtClean="0">
                <a:solidFill>
                  <a:schemeClr val="bg1">
                    <a:lumMod val="65000"/>
                    <a:lumOff val="35000"/>
                  </a:schemeClr>
                </a:solidFill>
                <a:effectLst/>
                <a:latin typeface="Calibri" pitchFamily="34" charset="0"/>
                <a:ea typeface="+mn-ea"/>
                <a:cs typeface="+mn-cs"/>
              </a:rPr>
              <a:t>не развращается успехом</a:t>
            </a:r>
            <a:r>
              <a:rPr lang="ru-RU" sz="2800" dirty="0" smtClean="0">
                <a:solidFill>
                  <a:schemeClr val="bg1">
                    <a:lumMod val="65000"/>
                    <a:lumOff val="35000"/>
                  </a:schemeClr>
                </a:solidFill>
                <a:effectLst/>
                <a:latin typeface="Calibri" pitchFamily="34" charset="0"/>
                <a:ea typeface="+mn-ea"/>
                <a:cs typeface="+mn-cs"/>
              </a:rPr>
              <a:t>, кто сохраняет свою истинную сущность и </a:t>
            </a:r>
            <a:r>
              <a:rPr lang="ru-RU" sz="2800" b="1" dirty="0" smtClean="0">
                <a:solidFill>
                  <a:schemeClr val="bg1">
                    <a:lumMod val="65000"/>
                    <a:lumOff val="35000"/>
                  </a:schemeClr>
                </a:solidFill>
                <a:effectLst/>
                <a:latin typeface="Calibri" pitchFamily="34" charset="0"/>
                <a:ea typeface="+mn-ea"/>
                <a:cs typeface="+mn-cs"/>
              </a:rPr>
              <a:t>твердо придерживается своих убеждений</a:t>
            </a:r>
            <a:r>
              <a:rPr lang="ru-RU" sz="2800" dirty="0" smtClean="0">
                <a:solidFill>
                  <a:schemeClr val="bg1">
                    <a:lumMod val="65000"/>
                    <a:lumOff val="35000"/>
                  </a:schemeClr>
                </a:solidFill>
                <a:effectLst/>
                <a:latin typeface="Calibri" pitchFamily="34" charset="0"/>
                <a:ea typeface="+mn-ea"/>
                <a:cs typeface="+mn-cs"/>
              </a:rPr>
              <a:t>, как мудрый и здравомыслящий муж… Сократ</a:t>
            </a:r>
          </a:p>
        </p:txBody>
      </p:sp>
      <p:sp>
        <p:nvSpPr>
          <p:cNvPr id="94211" name="Rectangle 3" descr="Walnut"/>
          <p:cNvSpPr>
            <a:spLocks noChangeArrowheads="1"/>
          </p:cNvSpPr>
          <p:nvPr/>
        </p:nvSpPr>
        <p:spPr bwMode="auto">
          <a:xfrm>
            <a:off x="0" y="87475"/>
            <a:ext cx="9144000" cy="626887"/>
          </a:xfrm>
          <a:prstGeom prst="rect">
            <a:avLst/>
          </a:prstGeom>
          <a:ln>
            <a:noFill/>
            <a:headEnd/>
            <a:tailEnd/>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92075" tIns="46038" rIns="92075" bIns="46038" anchor="ctr"/>
          <a:lstStyle/>
          <a:p>
            <a:pPr algn="ctr">
              <a:defRPr/>
            </a:pPr>
            <a:r>
              <a:rPr kumimoji="1" lang="ru-RU" sz="2800"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latin typeface="Verdana" pitchFamily="34" charset="0"/>
              </a:rPr>
              <a:t>Кого бы я назвал образованным человеком?</a:t>
            </a:r>
            <a:endParaRPr kumimoji="1" lang="ru-RU" sz="2800"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latin typeface="Verdana" pitchFamily="34" charset="0"/>
            </a:endParaRPr>
          </a:p>
        </p:txBody>
      </p:sp>
      <p:sp>
        <p:nvSpPr>
          <p:cNvPr id="8" name="TextBox 7"/>
          <p:cNvSpPr txBox="1"/>
          <p:nvPr/>
        </p:nvSpPr>
        <p:spPr>
          <a:xfrm>
            <a:off x="2357422" y="2643188"/>
            <a:ext cx="54006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800" dirty="0" smtClean="0"/>
              <a:t>“</a:t>
            </a:r>
            <a:r>
              <a:rPr lang="ru-RU" sz="1800" dirty="0" smtClean="0"/>
              <a:t>Всякое раздражение и ярость, и гнев, и крик, и злоречие со всякою злобою да будут удалены от вас</a:t>
            </a:r>
            <a:r>
              <a:rPr lang="en-US" sz="1800" dirty="0" smtClean="0"/>
              <a:t>” (</a:t>
            </a:r>
            <a:r>
              <a:rPr lang="ru-RU" sz="1800" dirty="0" smtClean="0"/>
              <a:t>К </a:t>
            </a:r>
            <a:r>
              <a:rPr lang="ru-RU" sz="1800" dirty="0" err="1" smtClean="0"/>
              <a:t>Ефесянам</a:t>
            </a:r>
            <a:r>
              <a:rPr lang="en-US" sz="1800" dirty="0" smtClean="0"/>
              <a:t> 4:31)</a:t>
            </a:r>
            <a:endParaRPr lang="ru-RU" sz="1800" dirty="0"/>
          </a:p>
        </p:txBody>
      </p:sp>
      <p:sp>
        <p:nvSpPr>
          <p:cNvPr id="9" name="TextBox 8"/>
          <p:cNvSpPr txBox="1"/>
          <p:nvPr/>
        </p:nvSpPr>
        <p:spPr>
          <a:xfrm>
            <a:off x="142844" y="1142990"/>
            <a:ext cx="5760640"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ru-RU" sz="1800" b="1" baseline="30000" dirty="0" smtClean="0"/>
              <a:t>5 </a:t>
            </a:r>
            <a:r>
              <a:rPr lang="ru-RU" sz="1800" dirty="0" smtClean="0"/>
              <a:t>Надейся на Господа всем сердцем твоим, и не полагайся на разум твой.</a:t>
            </a:r>
          </a:p>
          <a:p>
            <a:r>
              <a:rPr lang="ru-RU" sz="1800" b="1" baseline="30000" dirty="0" smtClean="0"/>
              <a:t>6 </a:t>
            </a:r>
            <a:r>
              <a:rPr lang="ru-RU" sz="1800" dirty="0" smtClean="0"/>
              <a:t>Во всех путях твоих познавай Его, и Он направит стези твои. (Притчи 3:5-6)</a:t>
            </a:r>
            <a:endParaRPr lang="ru-RU" sz="1800" dirty="0"/>
          </a:p>
        </p:txBody>
      </p:sp>
      <p:sp>
        <p:nvSpPr>
          <p:cNvPr id="10" name="TextBox 9"/>
          <p:cNvSpPr txBox="1"/>
          <p:nvPr/>
        </p:nvSpPr>
        <p:spPr>
          <a:xfrm>
            <a:off x="285720" y="3786196"/>
            <a:ext cx="5832648"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800" dirty="0" smtClean="0"/>
              <a:t>Юношеских похотей убегай, а держись правды, веры, любви, мира со всеми призывающими Господа от чистого сердца.</a:t>
            </a:r>
            <a:r>
              <a:rPr lang="en-US" sz="1800" dirty="0" smtClean="0"/>
              <a:t>. (</a:t>
            </a:r>
            <a:r>
              <a:rPr lang="ru-RU" sz="1800" dirty="0" smtClean="0"/>
              <a:t>2-е Тимофею</a:t>
            </a:r>
            <a:r>
              <a:rPr lang="en-US" sz="1800" dirty="0" smtClean="0"/>
              <a:t> 2:22)</a:t>
            </a:r>
            <a:endParaRPr lang="ru-RU" sz="1800" dirty="0" smtClean="0">
              <a:solidFill>
                <a:schemeClr val="dk1"/>
              </a:solidFill>
              <a:latin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box(out)">
                                      <p:cBhvr>
                                        <p:cTn id="7" dur="500"/>
                                        <p:tgtEl>
                                          <p:spTgt spid="942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utoUpdateAnimBg="0"/>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68"/>
            <a:ext cx="8229600" cy="857250"/>
          </a:xfrm>
        </p:spPr>
        <p:txBody>
          <a:bodyPr>
            <a:noAutofit/>
          </a:bodyPr>
          <a:lstStyle/>
          <a:p>
            <a:r>
              <a:rPr lang="ru-RU" sz="4800" dirty="0" smtClean="0">
                <a:effectLst>
                  <a:glow rad="101600">
                    <a:schemeClr val="accent1">
                      <a:satMod val="175000"/>
                      <a:alpha val="40000"/>
                    </a:schemeClr>
                  </a:glow>
                </a:effectLst>
              </a:rPr>
              <a:t> </a:t>
            </a:r>
            <a:r>
              <a:rPr lang="ru-RU" dirty="0" smtClean="0">
                <a:effectLst>
                  <a:glow rad="101600">
                    <a:schemeClr val="bg1">
                      <a:lumMod val="65000"/>
                      <a:lumOff val="35000"/>
                      <a:alpha val="40000"/>
                    </a:schemeClr>
                  </a:glow>
                </a:effectLst>
              </a:rPr>
              <a:t>Составляющие процесса воспитания характера в школе (рецепт)?</a:t>
            </a:r>
            <a:endParaRPr lang="ru-RU" dirty="0">
              <a:effectLst>
                <a:glow rad="101600">
                  <a:schemeClr val="bg1">
                    <a:lumMod val="65000"/>
                    <a:lumOff val="35000"/>
                    <a:alpha val="40000"/>
                  </a:schemeClr>
                </a:glow>
              </a:effectLst>
            </a:endParaRPr>
          </a:p>
        </p:txBody>
      </p:sp>
      <p:sp>
        <p:nvSpPr>
          <p:cNvPr id="3" name="Содержимое 2"/>
          <p:cNvSpPr>
            <a:spLocks noGrp="1"/>
          </p:cNvSpPr>
          <p:nvPr>
            <p:ph idx="1"/>
          </p:nvPr>
        </p:nvSpPr>
        <p:spPr>
          <a:xfrm>
            <a:off x="500034" y="2391989"/>
            <a:ext cx="8229600" cy="2394340"/>
          </a:xfrm>
        </p:spPr>
        <p:txBody>
          <a:bodyPr>
            <a:normAutofit/>
          </a:bodyPr>
          <a:lstStyle/>
          <a:p>
            <a:pPr marL="514350" indent="-514350">
              <a:buFont typeface="+mj-lt"/>
              <a:buAutoNum type="arabicPeriod"/>
            </a:pPr>
            <a:r>
              <a:rPr lang="ru-RU" sz="3600" dirty="0" smtClean="0">
                <a:solidFill>
                  <a:schemeClr val="bg1">
                    <a:lumMod val="75000"/>
                    <a:lumOff val="25000"/>
                  </a:schemeClr>
                </a:solidFill>
                <a:latin typeface="Calibri" pitchFamily="34" charset="0"/>
              </a:rPr>
              <a:t>Пять предпосылок ШЗД (основание)</a:t>
            </a:r>
          </a:p>
          <a:p>
            <a:pPr marL="514350" indent="-514350">
              <a:buFont typeface="+mj-lt"/>
              <a:buAutoNum type="arabicPeriod"/>
            </a:pPr>
            <a:r>
              <a:rPr lang="ru-RU" sz="3600" dirty="0" smtClean="0">
                <a:solidFill>
                  <a:schemeClr val="bg1">
                    <a:lumMod val="75000"/>
                    <a:lumOff val="25000"/>
                  </a:schemeClr>
                </a:solidFill>
                <a:latin typeface="Calibri" pitchFamily="34" charset="0"/>
              </a:rPr>
              <a:t>7 табу при организации учебного процесса (принципы и подходы)</a:t>
            </a:r>
            <a:endParaRPr lang="ru-RU" sz="3600" dirty="0">
              <a:solidFill>
                <a:schemeClr val="bg1">
                  <a:lumMod val="75000"/>
                  <a:lumOff val="25000"/>
                </a:schemeClr>
              </a:solidFill>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05979"/>
            <a:ext cx="9144000" cy="857250"/>
          </a:xfrm>
        </p:spPr>
        <p:txBody>
          <a:bodyPr>
            <a:normAutofit fontScale="90000"/>
          </a:bodyPr>
          <a:lstStyle/>
          <a:p>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Изменяя мир к лучшему</a:t>
            </a:r>
            <a:b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br>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ЧЕРЕЗ РАЗВИВАЮЩУЮ ДЕЯТЕЛЬНОСТЬ</a:t>
            </a:r>
            <a:endParaRPr lang="ru-RU"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endParaRPr>
          </a:p>
        </p:txBody>
      </p:sp>
      <p:pic>
        <p:nvPicPr>
          <p:cNvPr id="8" name="Рисунок 7" descr="B49X8808.JPG"/>
          <p:cNvPicPr>
            <a:picLocks noChangeAspect="1"/>
          </p:cNvPicPr>
          <p:nvPr/>
        </p:nvPicPr>
        <p:blipFill>
          <a:blip r:embed="rId3" cstate="print"/>
          <a:stretch>
            <a:fillRect/>
          </a:stretch>
        </p:blipFill>
        <p:spPr>
          <a:xfrm>
            <a:off x="1571017" y="1000115"/>
            <a:ext cx="6215737" cy="4143386"/>
          </a:xfrm>
          <a:prstGeom prst="rect">
            <a:avLst/>
          </a:prstGeom>
          <a:effectLst>
            <a:softEdge rad="635000"/>
          </a:effectLst>
        </p:spPr>
      </p:pic>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7000"/>
            <a:lum/>
          </a:blip>
          <a:srcRect/>
          <a:stretch>
            <a:fillRect t="-54000" b="-54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57178"/>
            <a:ext cx="8229600" cy="857250"/>
          </a:xfrm>
        </p:spPr>
        <p:txBody>
          <a:bodyPr>
            <a:normAutofit fontScale="90000"/>
          </a:bodyPr>
          <a:lstStyle/>
          <a:p>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Проекты Школы завтрашнего дня</a:t>
            </a:r>
            <a:b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br>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(для учащихся)</a:t>
            </a:r>
            <a:endParaRPr lang="ru-RU"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endParaRPr>
          </a:p>
        </p:txBody>
      </p:sp>
      <p:sp>
        <p:nvSpPr>
          <p:cNvPr id="3" name="Содержимое 2"/>
          <p:cNvSpPr>
            <a:spLocks noGrp="1"/>
          </p:cNvSpPr>
          <p:nvPr>
            <p:ph idx="1"/>
          </p:nvPr>
        </p:nvSpPr>
        <p:spPr>
          <a:xfrm>
            <a:off x="457200" y="1463294"/>
            <a:ext cx="8229600" cy="3394472"/>
          </a:xfrm>
        </p:spPr>
        <p:txBody>
          <a:bodyPr/>
          <a:lstStyle/>
          <a:p>
            <a:pPr lvl="1"/>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Региональная Олимпиада ШЗД</a:t>
            </a:r>
          </a:p>
          <a:p>
            <a:pPr lvl="1"/>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Дистанционная Олимпиада</a:t>
            </a:r>
          </a:p>
          <a:p>
            <a:pPr lvl="1"/>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Международная и Европейская олимпиада ШЗД</a:t>
            </a:r>
          </a:p>
          <a:p>
            <a:pPr lvl="2"/>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Образовательный туризм</a:t>
            </a:r>
          </a:p>
          <a:p>
            <a:pPr lvl="2"/>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Программа обмена учащимися</a:t>
            </a:r>
          </a:p>
          <a:p>
            <a:pPr lvl="1"/>
            <a:r>
              <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Фестивали</a:t>
            </a:r>
          </a:p>
          <a:p>
            <a:endParaRPr lang="ru-RU"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7" descr="9Q5A7799.JPG"/>
          <p:cNvPicPr>
            <a:picLocks noGrp="1" noChangeAspect="1"/>
          </p:cNvPicPr>
          <p:nvPr>
            <p:ph idx="1"/>
          </p:nvPr>
        </p:nvPicPr>
        <p:blipFill>
          <a:blip r:embed="rId3" cstate="print"/>
          <a:stretch>
            <a:fillRect/>
          </a:stretch>
        </p:blipFill>
        <p:spPr>
          <a:xfrm>
            <a:off x="4143372" y="2024018"/>
            <a:ext cx="4520147" cy="30131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Заголовок 2"/>
          <p:cNvSpPr>
            <a:spLocks noGrp="1"/>
          </p:cNvSpPr>
          <p:nvPr>
            <p:ph type="title"/>
          </p:nvPr>
        </p:nvSpPr>
        <p:spPr>
          <a:xfrm>
            <a:off x="457200" y="500054"/>
            <a:ext cx="8229600" cy="857250"/>
          </a:xfrm>
        </p:spPr>
        <p:txBody>
          <a:bodyPr>
            <a:normAutofit fontScale="90000"/>
          </a:bodyPr>
          <a:lstStyle/>
          <a:p>
            <a:r>
              <a:rPr lang="ru-RU" dirty="0" err="1" smtClean="0">
                <a:effectLst>
                  <a:glow rad="101600">
                    <a:srgbClr val="0070C0">
                      <a:alpha val="40000"/>
                    </a:srgbClr>
                  </a:glow>
                </a:effectLst>
              </a:rPr>
              <a:t>Регинальная</a:t>
            </a:r>
            <a:r>
              <a:rPr lang="ru-RU" dirty="0" smtClean="0">
                <a:effectLst>
                  <a:glow rad="101600">
                    <a:srgbClr val="0070C0">
                      <a:alpha val="40000"/>
                    </a:srgbClr>
                  </a:glow>
                </a:effectLst>
              </a:rPr>
              <a:t> олимпиада Школы завтрашнего дня: подготовка лидеров</a:t>
            </a:r>
            <a:endParaRPr lang="ru-RU" dirty="0">
              <a:effectLst>
                <a:glow rad="101600">
                  <a:srgbClr val="0070C0">
                    <a:alpha val="40000"/>
                  </a:srgbClr>
                </a:glow>
              </a:effectLst>
            </a:endParaRPr>
          </a:p>
        </p:txBody>
      </p:sp>
      <p:pic>
        <p:nvPicPr>
          <p:cNvPr id="9" name="Рисунок 8" descr="B49X8855.JPG"/>
          <p:cNvPicPr>
            <a:picLocks noChangeAspect="1"/>
          </p:cNvPicPr>
          <p:nvPr/>
        </p:nvPicPr>
        <p:blipFill>
          <a:blip r:embed="rId4" cstate="print"/>
          <a:stretch>
            <a:fillRect/>
          </a:stretch>
        </p:blipFill>
        <p:spPr>
          <a:xfrm>
            <a:off x="-357222" y="1714494"/>
            <a:ext cx="4742628" cy="3161417"/>
          </a:xfrm>
          <a:prstGeom prst="rect">
            <a:avLst/>
          </a:prstGeom>
          <a:effectLst>
            <a:softEdge rad="635000"/>
          </a:effectLst>
        </p:spPr>
      </p:pic>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hlinkClick r:id="rId2"/>
          </p:cNvPr>
          <p:cNvPicPr>
            <a:picLocks noChangeAspect="1" noChangeArrowheads="1"/>
          </p:cNvPicPr>
          <p:nvPr/>
        </p:nvPicPr>
        <p:blipFill>
          <a:blip r:embed="rId3"/>
          <a:srcRect r="40234" b="10000"/>
          <a:stretch>
            <a:fillRect/>
          </a:stretch>
        </p:blipFill>
        <p:spPr bwMode="auto">
          <a:xfrm>
            <a:off x="1428728" y="0"/>
            <a:ext cx="6072198" cy="5143500"/>
          </a:xfrm>
          <a:prstGeom prst="rect">
            <a:avLst/>
          </a:prstGeom>
          <a:noFill/>
          <a:ln w="9525">
            <a:noFill/>
            <a:miter lim="800000"/>
            <a:headEnd/>
            <a:tailEnd/>
          </a:ln>
          <a:effectLst/>
        </p:spPr>
      </p:pic>
      <p:sp>
        <p:nvSpPr>
          <p:cNvPr id="2" name="Заголовок 1"/>
          <p:cNvSpPr>
            <a:spLocks noGrp="1"/>
          </p:cNvSpPr>
          <p:nvPr>
            <p:ph type="title"/>
          </p:nvPr>
        </p:nvSpPr>
        <p:spPr/>
        <p:txBody>
          <a:bodyPr/>
          <a:lstStyle/>
          <a:p>
            <a:r>
              <a:rPr lang="ru-RU" dirty="0" smtClean="0">
                <a:ln w="18415" cmpd="sng">
                  <a:solidFill>
                    <a:srgbClr val="FFFFFF"/>
                  </a:solidFill>
                  <a:prstDash val="solid"/>
                </a:ln>
                <a:solidFill>
                  <a:srgbClr val="FFFFFF"/>
                </a:solidFill>
                <a:effectLst>
                  <a:glow rad="63500">
                    <a:schemeClr val="accent1">
                      <a:satMod val="175000"/>
                      <a:alpha val="40000"/>
                    </a:schemeClr>
                  </a:glow>
                  <a:outerShdw blurRad="63500" dir="3600000" algn="tl" rotWithShape="0">
                    <a:srgbClr val="000000">
                      <a:alpha val="70000"/>
                    </a:srgbClr>
                  </a:outerShdw>
                </a:effectLst>
              </a:rPr>
              <a:t>Формы организации</a:t>
            </a:r>
            <a:endParaRPr lang="ru-RU" dirty="0">
              <a:ln w="18415" cmpd="sng">
                <a:solidFill>
                  <a:srgbClr val="FFFFFF"/>
                </a:solidFill>
                <a:prstDash val="solid"/>
              </a:ln>
              <a:solidFill>
                <a:srgbClr val="FFFFFF"/>
              </a:solidFill>
              <a:effectLst>
                <a:glow rad="63500">
                  <a:schemeClr val="accent1">
                    <a:satMod val="175000"/>
                    <a:alpha val="40000"/>
                  </a:schemeClr>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3074" name="Picture 2">
            <a:hlinkClick r:id="rId2" action="ppaction://hlinkpres?slideindex=1&amp;slidetitle="/>
          </p:cNvPr>
          <p:cNvPicPr>
            <a:picLocks noChangeAspect="1" noChangeArrowheads="1"/>
          </p:cNvPicPr>
          <p:nvPr/>
        </p:nvPicPr>
        <p:blipFill>
          <a:blip r:embed="rId3"/>
          <a:srcRect/>
          <a:stretch>
            <a:fillRect/>
          </a:stretch>
        </p:blipFill>
        <p:spPr bwMode="auto">
          <a:xfrm>
            <a:off x="71470" y="-71456"/>
            <a:ext cx="9144000" cy="51435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6000" b="-16000"/>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Проекты Школы завтрашнего дня</a:t>
            </a:r>
            <a:b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br>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(для педагогов)</a:t>
            </a:r>
            <a:endParaRPr lang="ru-RU"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endParaRPr>
          </a:p>
        </p:txBody>
      </p:sp>
      <p:sp>
        <p:nvSpPr>
          <p:cNvPr id="3" name="Содержимое 2"/>
          <p:cNvSpPr>
            <a:spLocks noGrp="1"/>
          </p:cNvSpPr>
          <p:nvPr>
            <p:ph idx="1"/>
          </p:nvPr>
        </p:nvSpPr>
        <p:spPr>
          <a:xfrm>
            <a:off x="457200" y="1320418"/>
            <a:ext cx="8229600" cy="3394472"/>
          </a:xfrm>
        </p:spPr>
        <p:txBody>
          <a:bodyPr>
            <a:normAutofit lnSpcReduction="10000"/>
          </a:bodyPr>
          <a:lstStyle/>
          <a:p>
            <a:pPr lvl="1"/>
            <a:r>
              <a:rPr lang="ru-RU"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Тренинги</a:t>
            </a:r>
          </a:p>
          <a:p>
            <a:pPr lvl="2"/>
            <a:r>
              <a:rPr lang="ru-RU"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Московские</a:t>
            </a:r>
          </a:p>
          <a:p>
            <a:pPr lvl="3"/>
            <a:r>
              <a:rPr lang="ru-RU"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Базовый</a:t>
            </a:r>
          </a:p>
          <a:p>
            <a:pPr lvl="3"/>
            <a:r>
              <a:rPr lang="ru-RU"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Повышение профессионального мастерства</a:t>
            </a:r>
          </a:p>
          <a:p>
            <a:pPr lvl="2"/>
            <a:r>
              <a:rPr lang="ru-RU"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Региональные</a:t>
            </a:r>
            <a:endParaRPr lang="ru-RU"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endParaRPr>
          </a:p>
          <a:p>
            <a:pPr lvl="1"/>
            <a:r>
              <a:rPr lang="ru-RU"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Конференции и семинары</a:t>
            </a:r>
            <a:endParaRPr lang="ru-RU"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endParaRPr>
          </a:p>
          <a:p>
            <a:pPr lvl="1"/>
            <a:r>
              <a:rPr lang="ru-RU"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Визиты в </a:t>
            </a:r>
            <a:r>
              <a:rPr lang="ru-RU"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rPr>
              <a:t>школы (консультации, инспекции на предмет получения статуса и т.д.)</a:t>
            </a:r>
            <a:endParaRPr lang="ru-RU"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endParaRPr>
          </a:p>
          <a:p>
            <a:endParaRPr lang="ru-RU"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4" name="Рисунок 3" descr="9Q5A7168.JPG"/>
          <p:cNvPicPr>
            <a:picLocks noChangeAspect="1"/>
          </p:cNvPicPr>
          <p:nvPr/>
        </p:nvPicPr>
        <p:blipFill>
          <a:blip r:embed="rId2" cstate="print"/>
          <a:stretch>
            <a:fillRect/>
          </a:stretch>
        </p:blipFill>
        <p:spPr>
          <a:xfrm>
            <a:off x="1428782" y="0"/>
            <a:ext cx="7715250" cy="5143500"/>
          </a:xfrm>
          <a:prstGeom prst="rect">
            <a:avLst/>
          </a:prstGeom>
          <a:effectLst>
            <a:softEdge rad="317500"/>
          </a:effectLst>
        </p:spPr>
      </p:pic>
      <p:pic>
        <p:nvPicPr>
          <p:cNvPr id="6" name="Рисунок 5" descr="B49X8635.JPG"/>
          <p:cNvPicPr>
            <a:picLocks noChangeAspect="1"/>
          </p:cNvPicPr>
          <p:nvPr/>
        </p:nvPicPr>
        <p:blipFill>
          <a:blip r:embed="rId3" cstate="print"/>
          <a:stretch>
            <a:fillRect/>
          </a:stretch>
        </p:blipFill>
        <p:spPr>
          <a:xfrm>
            <a:off x="4472742" y="2029658"/>
            <a:ext cx="4671258" cy="3113842"/>
          </a:xfrm>
          <a:prstGeom prst="rect">
            <a:avLst/>
          </a:prstGeom>
          <a:effectLst>
            <a:softEdge rad="635000"/>
          </a:effectLst>
        </p:spPr>
      </p:pic>
      <p:sp>
        <p:nvSpPr>
          <p:cNvPr id="9" name="Прямоугольник 8"/>
          <p:cNvSpPr/>
          <p:nvPr/>
        </p:nvSpPr>
        <p:spPr>
          <a:xfrm>
            <a:off x="8643966" y="71420"/>
            <a:ext cx="428628" cy="707886"/>
          </a:xfrm>
          <a:prstGeom prst="rect">
            <a:avLst/>
          </a:prstGeom>
          <a:noFill/>
        </p:spPr>
        <p:txBody>
          <a:bodyPr wrap="square" lIns="91440" tIns="45720" rIns="91440" bIns="45720">
            <a:spAutoFit/>
          </a:bodyPr>
          <a:lstStyle/>
          <a:p>
            <a:pPr algn="ctr"/>
            <a:r>
              <a:rPr lang="ru-RU" sz="4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3</a:t>
            </a:r>
            <a:endParaRPr lang="ru-RU"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1" name="Рисунок 10" descr="B49X8852.JPG"/>
          <p:cNvPicPr>
            <a:picLocks noChangeAspect="1"/>
          </p:cNvPicPr>
          <p:nvPr/>
        </p:nvPicPr>
        <p:blipFill>
          <a:blip r:embed="rId4" cstate="print"/>
          <a:stretch>
            <a:fillRect/>
          </a:stretch>
        </p:blipFill>
        <p:spPr>
          <a:xfrm>
            <a:off x="0" y="0"/>
            <a:ext cx="3429000" cy="5143500"/>
          </a:xfrm>
          <a:prstGeom prst="rect">
            <a:avLst/>
          </a:prstGeom>
          <a:effectLst>
            <a:softEdge rad="635000"/>
          </a:effectLst>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687</TotalTime>
  <Words>260</Words>
  <Application>Microsoft Office PowerPoint</Application>
  <PresentationFormat>Экран (16:9)</PresentationFormat>
  <Paragraphs>33</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Слайд 1</vt:lpstr>
      <vt:lpstr>Изменяя мир к лучшему ЧЕРЕЗ ВОСПИТАНИЕ ХАРАКТЕРА</vt:lpstr>
      <vt:lpstr>Во-первых, того, кто умеет найти выход в любых ситуациях, с которыми сталкивается каждый день. Во-вторых, того, кто проявляет добропорядочность и уважение в отношениях со всеми людьми, того, кто легко и дружелюбно принимает в других то, что ему неприятно, и относится с понимание к ближнему, насколько это в человеческих силах… Того, кто всегда контролирует свои желания и не становится рабом своего неблагоразумия… Того, кто не развращается успехом, кто сохраняет свою истинную сущность и твердо придерживается своих убеждений, как мудрый и здравомыслящий муж… Сократ</vt:lpstr>
      <vt:lpstr> Составляющие процесса воспитания характера в школе (рецепт)?</vt:lpstr>
      <vt:lpstr>Изменяя мир к лучшему ЧЕРЕЗ РАЗВИВАЮЩУЮ ДЕЯТЕЛЬНОСТЬ</vt:lpstr>
      <vt:lpstr>Проекты Школы завтрашнего дня (для учащихся)</vt:lpstr>
      <vt:lpstr>Регинальная олимпиада Школы завтрашнего дня: подготовка лидеров</vt:lpstr>
      <vt:lpstr>Формы организации</vt:lpstr>
      <vt:lpstr>Слайд 9</vt:lpstr>
      <vt:lpstr>Слайд 10</vt:lpstr>
      <vt:lpstr>Проекты Школы завтрашнего дня (для педагогов)</vt:lpstr>
      <vt:lpstr>Слайд 12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 Stolyarchuk</dc:creator>
  <cp:lastModifiedBy>Len Stolyarchuk</cp:lastModifiedBy>
  <cp:revision>22</cp:revision>
  <dcterms:created xsi:type="dcterms:W3CDTF">2016-10-28T04:35:19Z</dcterms:created>
  <dcterms:modified xsi:type="dcterms:W3CDTF">2016-11-03T05:22:44Z</dcterms:modified>
</cp:coreProperties>
</file>